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8" r:id="rId2"/>
    <p:sldId id="269" r:id="rId3"/>
    <p:sldId id="258" r:id="rId4"/>
    <p:sldId id="272" r:id="rId5"/>
    <p:sldId id="259" r:id="rId6"/>
    <p:sldId id="260" r:id="rId7"/>
    <p:sldId id="271" r:id="rId8"/>
    <p:sldId id="270" r:id="rId9"/>
    <p:sldId id="267" r:id="rId10"/>
    <p:sldId id="263" r:id="rId11"/>
    <p:sldId id="274" r:id="rId12"/>
    <p:sldId id="275" r:id="rId13"/>
    <p:sldId id="276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Pretendard Medium" panose="02000603000000020004" pitchFamily="2" charset="-127"/>
      <p:regular r:id="rId19"/>
      <p:bold r:id="rId20"/>
      <p:italic r:id="rId21"/>
      <p:boldItalic r:id="rId22"/>
    </p:embeddedFont>
    <p:embeddedFont>
      <p:font typeface="Pretendard SemiBold" panose="02000703000000020004" pitchFamily="2" charset="-127"/>
      <p:regular r:id="rId23"/>
      <p:bold r:id="rId24"/>
      <p:italic r:id="rId25"/>
      <p:boldItalic r:id="rId26"/>
    </p:embeddedFont>
    <p:embeddedFont>
      <p:font typeface="SB AggroOTF Light" panose="02020503020101020101" pitchFamily="18" charset="-127"/>
      <p:regular r:id="rId27"/>
      <p:bold r:id="rId28"/>
      <p:italic r:id="rId29"/>
      <p:boldItalic r:id="rId30"/>
    </p:embeddedFont>
    <p:embeddedFont>
      <p:font typeface="나눔고딕" panose="020D0604000000000000" pitchFamily="34" charset="-127"/>
      <p:regular r:id="rId31"/>
      <p:bold r:id="rId32"/>
    </p:embeddedFont>
    <p:embeddedFont>
      <p:font typeface="맑은 고딕" panose="020B0503020000020004" pitchFamily="34" charset="-127"/>
      <p:regular r:id="rId33"/>
      <p:bold r:id="rId34"/>
    </p:embeddedFont>
    <p:embeddedFont>
      <p:font typeface="Abadi" panose="020B0604020104020204" pitchFamily="34" charset="0"/>
      <p:regular r:id="rId35"/>
    </p:embeddedFont>
    <p:embeddedFont>
      <p:font typeface="Geologica Roman SemiBold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2" autoAdjust="0"/>
  </p:normalViewPr>
  <p:slideViewPr>
    <p:cSldViewPr>
      <p:cViewPr>
        <p:scale>
          <a:sx n="73" d="100"/>
          <a:sy n="73" d="100"/>
        </p:scale>
        <p:origin x="680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75853-6ECF-4DEB-9A87-24A58F1BAD2B}" type="datetimeFigureOut">
              <a:rPr lang="ko-KR" altLang="en-US" smtClean="0"/>
              <a:t>2024. 11. 8.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E8598-2208-45F1-8A86-B7F13B01A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3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4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B03F-DA31-CA4D-EA0A-7F8373C5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C518B9-1F42-5312-63F5-3985A4A264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B4A0F18-471F-BD37-300A-A6D53421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C2228E-E132-5EB2-120A-6A5130C3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19D87F-281F-1BA4-29AA-35887696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99695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20E09D-1F11-0F3D-3EFA-D68F9BA9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104C8D0-93CD-E417-87C5-13A131CBDA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7362C95-D3EB-1C83-6D56-4A7F6F631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58E06EC-260D-7DF9-1A24-2E718C73D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5F2648-EDAA-42B6-0C48-3AC7DB1B5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40B33B-22CA-92FD-E3FE-A3311AD2D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CD2EE1-106A-3AFD-675A-678FDD133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6731000" cy="596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FCA052B-44CB-7358-58D1-5440DF89AAFE}"/>
              </a:ext>
            </a:extLst>
          </p:cNvPr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1ECDB9E-DEE8-27B8-51E9-745890E264CB}"/>
              </a:ext>
            </a:extLst>
          </p:cNvPr>
          <p:cNvSpPr txBox="1"/>
          <p:nvPr/>
        </p:nvSpPr>
        <p:spPr>
          <a:xfrm>
            <a:off x="1892300" y="1879600"/>
            <a:ext cx="97282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12000" b="1" i="0" u="none" strike="noStrike" dirty="0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FEB34B-2D8C-A517-DAC7-B74DD010FF47}"/>
              </a:ext>
            </a:extLst>
          </p:cNvPr>
          <p:cNvSpPr txBox="1"/>
          <p:nvPr/>
        </p:nvSpPr>
        <p:spPr>
          <a:xfrm>
            <a:off x="1905000" y="5257800"/>
            <a:ext cx="6832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+mj-lt"/>
              </a:rPr>
              <a:t>Bi-weekly progress meeting#2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7367CC4-59C2-A157-2E17-31723993AE20}"/>
              </a:ext>
            </a:extLst>
          </p:cNvPr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000000"/>
                </a:solidFill>
                <a:latin typeface="+mj-lt"/>
              </a:rPr>
              <a:t>2024.11.08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1C947-953F-6F12-C197-6C6CFCB81DDA}"/>
              </a:ext>
            </a:extLst>
          </p:cNvPr>
          <p:cNvSpPr txBox="1"/>
          <p:nvPr/>
        </p:nvSpPr>
        <p:spPr>
          <a:xfrm>
            <a:off x="11748574" y="7720796"/>
            <a:ext cx="5109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+mj-lt"/>
              </a:rPr>
              <a:t>Team D</a:t>
            </a: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이승환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이채연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박문희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정재윤</a:t>
            </a:r>
          </a:p>
        </p:txBody>
      </p:sp>
    </p:spTree>
    <p:extLst>
      <p:ext uri="{BB962C8B-B14F-4D97-AF65-F5344CB8AC3E}">
        <p14:creationId xmlns:p14="http://schemas.microsoft.com/office/powerpoint/2010/main" val="134293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2E141D-BB22-11F0-7E21-67A5646D3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4525" y="3024463"/>
            <a:ext cx="7235825" cy="5622931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B08505AF-6F5B-D317-87C0-1E72421BE0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AABAFB9-13AD-0ED6-7E52-22119524E613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122FD39-84CD-CA3D-86A9-DDCDC6489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475" y="3366475"/>
            <a:ext cx="6197521" cy="4690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1FCF-CA7F-972A-84F4-6B1FF5F8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30C361-8D4E-2C75-AE5E-4E0334AA07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3D6E0C-1E25-BA30-3E06-50132FB0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6C2A42-39BB-041D-6F4D-3DBF2E19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F15C7-F155-8953-271D-3D2F4CC18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F806D6-5E50-9575-BF20-FC01B7083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CF8A96F-B4B3-F087-1B7C-BAB41BF6BE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581267A-28CB-B826-56EC-BAC9BBE31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81732E-FC77-0691-1190-9BBD434B9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4C2832A-442F-3198-473D-9D76AED76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818B175-42EC-E676-7611-94E0934CC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7E6630F-A849-973F-2640-A935FE0752C8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D48D4850-6024-F661-AE6E-711705800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B3D933B-76EF-A797-7ABD-D9DFD1DBCB0E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B665FF-AB58-490A-A331-F3D037DC6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CC31D50-C29D-9B1D-94D1-7E7EC012B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pic>
        <p:nvPicPr>
          <p:cNvPr id="22" name="그림 21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28AFCA94-BB3E-1CE3-CDEA-4F8CAA2678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  <p:pic>
        <p:nvPicPr>
          <p:cNvPr id="26" name="그림 25" descr="텍스트, 폰트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9FAD74E-E6F0-7E25-BE21-8F09BA1A51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22777"/>
            <a:ext cx="7264524" cy="31412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F443A0-493D-70E2-8FCF-4735E013B2CE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9C27B-E8CB-DACA-FCBB-AD730FC2C337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3649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72D47-CB4E-DB56-B12A-BBE1D75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A7538E-AB5B-B638-1C9A-330205A6F6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9A04E6B-95ED-0B91-0533-5B4F5DA6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2B2474-6F9B-C91A-2D1B-818EAA55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0E2C879-8B12-D0E9-23D8-45C4248E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6C7F3C-0462-3D06-E057-2D82CDCD1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3F4D208-33DD-3D29-1F21-812C474D31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27B4DD8-4229-F236-4154-FCA59AF88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BD248A6-1AEB-51D5-8FFA-AA8939D01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0CB57D-C125-6DF8-92B1-3833CCFEC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F691273-5EC5-4DAE-E672-5C8D2A829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676A2B9-271F-DD4E-BB91-000D2B2FE6D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FB9C15CE-F6D0-0426-580D-8D86CB217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3C05839E-77E9-030E-041C-8E47C0EF0097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" name="그림 21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D8429C5-8642-0586-1361-85959AAB79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E0AA76B-7EDD-1BBB-4E32-686E64CDF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68" y="4421974"/>
            <a:ext cx="5150757" cy="41406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03E96-32CD-F4EB-AE39-4709BC2777DA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48A245-2EC7-5B5E-5DEA-A4D3E400F5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4" name="그림 1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A720FDF-5578-ED98-5B04-8E37E773B3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9162E6-EE11-237C-DE3C-B62A4DFD422A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63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0169-6E3B-E5ED-B022-79598166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9BEEA0-C3F3-D22F-952B-EC8A993E33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E082364-0DEC-F4B8-75C0-C70328F7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0F05ED-B4F4-C963-815B-E6F4393A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0B9464-8192-FA13-9816-70DCDC95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9A42E5-2174-AF94-AB27-15FAAA05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5BD15A5-391B-0D7C-7B47-58F3E788820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20E4FFC-F058-0F7D-D6B1-4392BB835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365CBD-7CAE-1B0E-191B-0810F18D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F363FB0-F639-2C62-35E7-A69B00E16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104029-0EF5-BCE9-1680-93300BE8B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2CB134C-ACCF-ECFB-0347-1FD58BEF3C13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9CFC86CB-2386-03E2-C611-17AD98037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B7E0CB54-D15B-30A4-5BBC-C95DEEB0C988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DB105-6AE1-BB81-096F-ED23CFAF8332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AF5F6B-9648-C0A6-44FC-F08D225A9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4" name="그림 1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23424223-8F7E-E598-CF0C-944AD507C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8569F-CEB4-18F2-163D-E1ED10B697FE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605F7B-B949-14B0-B87C-861E6B6C97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6" y="5143500"/>
            <a:ext cx="4406900" cy="2285059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6C1D0C6-6D7D-AA36-A20B-6CC3B3D87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3" y="4470983"/>
            <a:ext cx="4063546" cy="4388630"/>
          </a:xfrm>
          <a:prstGeom prst="rect">
            <a:avLst/>
          </a:prstGeom>
        </p:spPr>
      </p:pic>
      <p:pic>
        <p:nvPicPr>
          <p:cNvPr id="23" name="그림 22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5C1573D-905D-5772-540A-B5CDDE3AB7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+mj-lt"/>
              </a:rPr>
              <a:t>06. 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Challenges &amp; Limitations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4193241"/>
            <a:ext cx="7023100" cy="17354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6288741"/>
            <a:ext cx="7023100" cy="17354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5600" y="4193241"/>
            <a:ext cx="7023100" cy="17354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6286500"/>
            <a:ext cx="7023100" cy="175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959100" y="3251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+mj-lt"/>
              </a:rPr>
              <a:t>|  Technological Issues  |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8900" y="3251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+mj-lt"/>
              </a:rPr>
              <a:t>|  Limitations |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0E2D8-A7E0-CB7D-291B-EE96F35A4F46}"/>
              </a:ext>
            </a:extLst>
          </p:cNvPr>
          <p:cNvSpPr txBox="1"/>
          <p:nvPr/>
        </p:nvSpPr>
        <p:spPr>
          <a:xfrm>
            <a:off x="10107684" y="4838700"/>
            <a:ext cx="52847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Business Registration issues with </a:t>
            </a:r>
            <a:r>
              <a:rPr kumimoji="1" lang="en-US" altLang="ko-KR" sz="2500" b="1" dirty="0"/>
              <a:t>Kakao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E43C7A-4776-E6F7-6901-745969CB8AA4}"/>
              </a:ext>
            </a:extLst>
          </p:cNvPr>
          <p:cNvSpPr txBox="1"/>
          <p:nvPr/>
        </p:nvSpPr>
        <p:spPr>
          <a:xfrm>
            <a:off x="3092128" y="4610100"/>
            <a:ext cx="2365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Slow reloading </a:t>
            </a:r>
          </a:p>
          <a:p>
            <a:pPr algn="ctr"/>
            <a:r>
              <a:rPr kumimoji="1" lang="en-US" altLang="ko-KR" sz="2500" dirty="0"/>
              <a:t>with testing (FE) </a:t>
            </a:r>
            <a:endParaRPr kumimoji="1" lang="en-US" altLang="ko-KR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A78D70-4670-6806-9AC3-EDA5CB314CAB}"/>
              </a:ext>
            </a:extLst>
          </p:cNvPr>
          <p:cNvSpPr txBox="1"/>
          <p:nvPr/>
        </p:nvSpPr>
        <p:spPr>
          <a:xfrm>
            <a:off x="5606728" y="4856321"/>
            <a:ext cx="38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latin typeface="+mj-lt"/>
              </a:rPr>
              <a:t>→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89D708-2EFF-95A8-9F9A-4A902FABF1AE}"/>
              </a:ext>
            </a:extLst>
          </p:cNvPr>
          <p:cNvSpPr txBox="1"/>
          <p:nvPr/>
        </p:nvSpPr>
        <p:spPr>
          <a:xfrm>
            <a:off x="6273156" y="4838700"/>
            <a:ext cx="13468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/>
              <a:t>Use VITE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6CB45-4121-92D8-73B9-82FE3D855939}"/>
              </a:ext>
            </a:extLst>
          </p:cNvPr>
          <p:cNvSpPr txBox="1"/>
          <p:nvPr/>
        </p:nvSpPr>
        <p:spPr>
          <a:xfrm>
            <a:off x="3918104" y="6896100"/>
            <a:ext cx="31684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Fail to login with Naver</a:t>
            </a:r>
            <a:endParaRPr kumimoji="1" lang="en-US" altLang="ko-KR" sz="25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3ED2AB-0911-2F07-04E4-CC0EC87F645A}"/>
              </a:ext>
            </a:extLst>
          </p:cNvPr>
          <p:cNvSpPr txBox="1"/>
          <p:nvPr/>
        </p:nvSpPr>
        <p:spPr>
          <a:xfrm>
            <a:off x="10781169" y="6924273"/>
            <a:ext cx="39377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Backend development delay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1879600"/>
            <a:ext cx="48387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83400" y="1778000"/>
            <a:ext cx="453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+mj-lt"/>
              </a:rPr>
              <a:t>07. 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Scheduled Plans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92160"/>
              </p:ext>
            </p:extLst>
          </p:nvPr>
        </p:nvGraphicFramePr>
        <p:xfrm>
          <a:off x="2120900" y="3136900"/>
          <a:ext cx="14173200" cy="5321300"/>
        </p:xfrm>
        <a:graphic>
          <a:graphicData uri="http://schemas.openxmlformats.org/drawingml/2006/table">
            <a:tbl>
              <a:tblPr/>
              <a:tblGrid>
                <a:gridCol w="2245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11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12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13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14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Frontend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Implementation</a:t>
                      </a:r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Backend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FE/BE Integration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Database Linkage</a:t>
                      </a:r>
                      <a:endParaRPr lang="en-US" altLang="ko-KR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626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Beta Version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Beta Testing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Debugging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2100" y="41402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+mj-lt"/>
              </a:rPr>
              <a:t>THANK YOU.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2700" y="8585200"/>
            <a:ext cx="131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8283-0B3C-7025-D62E-2C0A9135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51E9A8-28CF-7554-107F-1282E83B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BE6D90-98D9-11ED-8B12-E9CC57B8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DE3C2E-E35D-6346-DC22-FABFE30BD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1102537"/>
            <a:ext cx="16192500" cy="829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766517-2A56-2BC0-6DD2-294FFC51E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374900"/>
            <a:ext cx="5994400" cy="596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BEEB9B-0380-5732-B537-02781C06A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5F4ACA1-A06B-6316-507C-4411E6B98D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A42CB8D-837F-3C59-E159-43551E073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2ACFDE-DB34-D2FA-02AC-6D3DB0576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FEF03A-3B24-6D59-BC50-3961D3D59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98D1F21-2DFE-7E7E-2D1A-8575580C7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7787E64-351C-657D-71CC-0619A3F7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2730500"/>
            <a:ext cx="762000" cy="57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31C1079-211E-CDF9-6290-6A402E50C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3662326"/>
            <a:ext cx="762000" cy="571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4A7E244-8669-B7A6-B0E9-C2D807A28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4576690"/>
            <a:ext cx="762000" cy="571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18AB243-7E83-C158-2A72-E58E983C7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6378650"/>
            <a:ext cx="762000" cy="571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4D48F28-7FD3-B728-53F2-FB8247875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150" y="7292347"/>
            <a:ext cx="762000" cy="5715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EA70264-F429-DC78-ED14-8A0FC34A7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8217084"/>
            <a:ext cx="762000" cy="5715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B272AB5-0FEA-A4DB-BFB3-1EDE82A87C27}"/>
              </a:ext>
            </a:extLst>
          </p:cNvPr>
          <p:cNvSpPr txBox="1"/>
          <p:nvPr/>
        </p:nvSpPr>
        <p:spPr>
          <a:xfrm>
            <a:off x="9093200" y="26543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5FAD6E-05FC-768A-9103-04AE71FFF656}"/>
              </a:ext>
            </a:extLst>
          </p:cNvPr>
          <p:cNvSpPr txBox="1"/>
          <p:nvPr/>
        </p:nvSpPr>
        <p:spPr>
          <a:xfrm>
            <a:off x="9086850" y="3592476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1F2970-CC16-D05D-635F-D2BA3B68896A}"/>
              </a:ext>
            </a:extLst>
          </p:cNvPr>
          <p:cNvSpPr txBox="1"/>
          <p:nvPr/>
        </p:nvSpPr>
        <p:spPr>
          <a:xfrm>
            <a:off x="9093200" y="4516365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3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01B89C-CAFC-E73B-86E7-5B40CFC0377B}"/>
              </a:ext>
            </a:extLst>
          </p:cNvPr>
          <p:cNvSpPr txBox="1"/>
          <p:nvPr/>
        </p:nvSpPr>
        <p:spPr>
          <a:xfrm>
            <a:off x="9093200" y="631515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5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A33DCD-D9A4-714F-6AB5-FA367FB6B4F5}"/>
              </a:ext>
            </a:extLst>
          </p:cNvPr>
          <p:cNvSpPr txBox="1"/>
          <p:nvPr/>
        </p:nvSpPr>
        <p:spPr>
          <a:xfrm>
            <a:off x="9074150" y="7228847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6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F59355C-149A-82D8-7F0E-510E0EA05BAA}"/>
              </a:ext>
            </a:extLst>
          </p:cNvPr>
          <p:cNvSpPr txBox="1"/>
          <p:nvPr/>
        </p:nvSpPr>
        <p:spPr>
          <a:xfrm>
            <a:off x="9093200" y="8166284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7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661D0B-6203-915B-32DF-8A320E96A614}"/>
              </a:ext>
            </a:extLst>
          </p:cNvPr>
          <p:cNvSpPr txBox="1"/>
          <p:nvPr/>
        </p:nvSpPr>
        <p:spPr>
          <a:xfrm>
            <a:off x="10264922" y="2705100"/>
            <a:ext cx="551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0" i="0" u="none" strike="noStrike" spc="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Objective &amp; Goals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0CA50DF-6C77-95B6-2228-7A12AFCA8A54}"/>
              </a:ext>
            </a:extLst>
          </p:cNvPr>
          <p:cNvSpPr txBox="1"/>
          <p:nvPr/>
        </p:nvSpPr>
        <p:spPr>
          <a:xfrm>
            <a:off x="10439400" y="4521200"/>
            <a:ext cx="598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Role Distribution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6EFE39F-FEC5-BCA8-1807-A57F3BC57AA8}"/>
              </a:ext>
            </a:extLst>
          </p:cNvPr>
          <p:cNvSpPr txBox="1"/>
          <p:nvPr/>
        </p:nvSpPr>
        <p:spPr>
          <a:xfrm>
            <a:off x="10366375" y="6255932"/>
            <a:ext cx="637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660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 Back-end 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F8ACD47-0742-CAB8-DF99-745DE3BF6D1F}"/>
              </a:ext>
            </a:extLst>
          </p:cNvPr>
          <p:cNvSpPr txBox="1"/>
          <p:nvPr/>
        </p:nvSpPr>
        <p:spPr>
          <a:xfrm>
            <a:off x="10439400" y="7165347"/>
            <a:ext cx="637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Challenges &amp; Limitations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1EDB7FE-E240-3C94-1A85-63A2CC7063B2}"/>
              </a:ext>
            </a:extLst>
          </p:cNvPr>
          <p:cNvSpPr txBox="1"/>
          <p:nvPr/>
        </p:nvSpPr>
        <p:spPr>
          <a:xfrm>
            <a:off x="10439400" y="8074762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Scheduled Plans 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C43991C-C0FA-2035-4FAE-239DA56507AE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D194AF-61F1-6583-4D69-9AB216B86087}"/>
              </a:ext>
            </a:extLst>
          </p:cNvPr>
          <p:cNvSpPr txBox="1"/>
          <p:nvPr/>
        </p:nvSpPr>
        <p:spPr>
          <a:xfrm>
            <a:off x="1955800" y="1943100"/>
            <a:ext cx="744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+mj-lt"/>
              </a:rPr>
              <a:t>CONTENTS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3F5634A-6B5E-8000-EAD8-9A84C7B6BFE3}"/>
              </a:ext>
            </a:extLst>
          </p:cNvPr>
          <p:cNvSpPr txBox="1"/>
          <p:nvPr/>
        </p:nvSpPr>
        <p:spPr>
          <a:xfrm>
            <a:off x="10439400" y="3606800"/>
            <a:ext cx="551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600" dirty="0">
                <a:latin typeface="+mj-lt"/>
              </a:rPr>
              <a:t>Weekly Progress</a:t>
            </a:r>
            <a:endParaRPr lang="en-US" altLang="ko-KR" sz="36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C2DABDB9-95A5-E32A-ED34-08DA75635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850" y="5490387"/>
            <a:ext cx="762000" cy="57150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id="{3FC57F48-43EA-BCAD-F8AA-3DF67D1346D4}"/>
              </a:ext>
            </a:extLst>
          </p:cNvPr>
          <p:cNvSpPr txBox="1"/>
          <p:nvPr/>
        </p:nvSpPr>
        <p:spPr>
          <a:xfrm>
            <a:off x="10366375" y="5490920"/>
            <a:ext cx="598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5A50A03F-C68B-DF64-3B74-A6054AD177F1}"/>
              </a:ext>
            </a:extLst>
          </p:cNvPr>
          <p:cNvSpPr txBox="1"/>
          <p:nvPr/>
        </p:nvSpPr>
        <p:spPr>
          <a:xfrm>
            <a:off x="9086850" y="5433237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4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3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21717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608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24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3492500"/>
            <a:ext cx="1018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5130800"/>
            <a:ext cx="10185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048000"/>
            <a:ext cx="22352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0" y="3657600"/>
            <a:ext cx="12954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032500" y="22352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Why?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96300" y="22098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use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multiple tools for single purpose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of tutoring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6300" y="27686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no integrated management tool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for students or parents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37300" y="39116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What?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7300" y="5575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How?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6600" y="2197100"/>
            <a:ext cx="3175000" cy="252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SB AggroOTF Light"/>
              </a:rPr>
              <a:t>01.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Objective 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&amp; Goals</a:t>
            </a:r>
          </a:p>
          <a:p>
            <a:pPr lvl="0" algn="l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SB AggroOTF Light"/>
              </a:rPr>
              <a:t>   (RECAP)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96300" y="3898900"/>
            <a:ext cx="8039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>
                <a:solidFill>
                  <a:srgbClr val="000000"/>
                </a:solidFill>
                <a:latin typeface="Pretendard Medium"/>
              </a:rPr>
              <a:t>all-in-one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web application designed for each roles</a:t>
            </a:r>
          </a:p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(tutors, students, parents)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34400" y="55245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Tutor - Integrated calendar, multiple students' report,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managing diverse curricula for each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34400" y="6438900"/>
            <a:ext cx="8039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Student - Integrated calendar, personal achievements,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assignments/supplements, reward system,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progress report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34400" y="78232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Parent - Quick-look calendar, tuition payment dates,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student's report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97018-71C6-C377-446B-D0485FB9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A3FCA5-E576-2D47-CFC4-4544D59893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9D55E96-913A-89B8-C842-3526F85C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6ADECE-A4BC-FA34-1633-CD9A03C3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887DA1-0021-98E0-27EC-1D8613B2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9591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6FE2AF-CBBC-B573-A99A-B934909B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7A1F1FB-9318-F07A-16B6-198575E954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EF7AAF6-BA79-9A85-F633-4A58B485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7A9A28-0B1B-3282-74F8-6432C528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B24103-4481-13E8-21F1-75BA9148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DDC152F-6160-1FDE-113C-0CCB8AD8F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4774BE9-3C0F-9CBA-6622-733D7F3282C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3DF9FB3C-76B6-50B4-3105-8DEDD85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1" y="1970944"/>
            <a:ext cx="4456832" cy="596900"/>
          </a:xfrm>
          <a:prstGeom prst="rect">
            <a:avLst/>
          </a:prstGeom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56550001-A7DF-66E3-C986-0AF57BCC448C}"/>
              </a:ext>
            </a:extLst>
          </p:cNvPr>
          <p:cNvSpPr txBox="1"/>
          <p:nvPr/>
        </p:nvSpPr>
        <p:spPr>
          <a:xfrm>
            <a:off x="6928284" y="1989135"/>
            <a:ext cx="445683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</a:t>
            </a:r>
            <a:r>
              <a:rPr lang="en-US" sz="4000" b="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. 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Weekly Progress</a:t>
            </a:r>
            <a:endParaRPr lang="en-US" altLang="ko-KR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C957EFEC-D7A3-26CE-6CB5-464BE3C32F3D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768600"/>
          <a:ext cx="13893800" cy="6007100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Backend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DB Schema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Login API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Frontend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Figma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Implementation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Integration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FE/BE Integration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Beta Version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Beta Testing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Debugging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90017B-E8EB-84B9-5456-AA3236A4C60F}"/>
              </a:ext>
            </a:extLst>
          </p:cNvPr>
          <p:cNvSpPr/>
          <p:nvPr/>
        </p:nvSpPr>
        <p:spPr>
          <a:xfrm>
            <a:off x="3779684" y="2768600"/>
            <a:ext cx="4145116" cy="6007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55880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55880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4635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94700" y="5448300"/>
            <a:ext cx="6502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500" y="5334000"/>
            <a:ext cx="8991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048000"/>
            <a:ext cx="16256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3644900"/>
            <a:ext cx="36830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081000" y="5651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이채연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99500" y="56388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이승환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85800" y="4686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정재윤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6600" y="2197100"/>
            <a:ext cx="34544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03.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Role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Distribution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635500"/>
            <a:ext cx="1854200" cy="508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394700" y="46990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박문희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617200" y="19812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Front-end 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62850" y="2552700"/>
            <a:ext cx="3708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Home</a:t>
            </a:r>
            <a:r>
              <a:rPr lang="ko-KR" altLang="en-US" sz="2400" b="0" i="0" u="none" strike="noStrike" dirty="0">
                <a:latin typeface="Abadi" panose="020B0604020104020204" pitchFamily="34" charset="0"/>
              </a:rPr>
              <a:t> </a:t>
            </a:r>
            <a:r>
              <a:rPr lang="en-US" altLang="ko-KR" sz="2400" b="0" i="0" u="none" strike="noStrike" dirty="0">
                <a:latin typeface="Abadi" panose="020B0604020104020204" pitchFamily="34" charset="0"/>
              </a:rPr>
              <a:t>/ Signup page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80700" y="82677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Back-end 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8800" y="2552700"/>
            <a:ext cx="1638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dirty="0">
                <a:latin typeface="Abadi" panose="020B0604020104020204" pitchFamily="34" charset="0"/>
              </a:rPr>
              <a:t>Login page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28379" y="3261179"/>
            <a:ext cx="3771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dirty="0">
                <a:latin typeface="Abadi" panose="020B0604020104020204" pitchFamily="34" charset="0"/>
              </a:rPr>
              <a:t>Tutor Home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030200" y="3260271"/>
            <a:ext cx="210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400" dirty="0">
                <a:latin typeface="Abadi" panose="020B0604020104020204" pitchFamily="34" charset="0"/>
              </a:rPr>
              <a:t>Tutor Manager</a:t>
            </a:r>
            <a:endParaRPr lang="en-US" altLang="ko-KR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227559" y="6379029"/>
            <a:ext cx="245518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Login API - Naver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97468" y="6375400"/>
            <a:ext cx="3467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Login API - Google/Kakao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7200" y="4991100"/>
            <a:ext cx="1358900" cy="1511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9600" y="4991100"/>
            <a:ext cx="1422400" cy="135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9500" y="6667500"/>
            <a:ext cx="1041400" cy="1041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3600" y="6426200"/>
            <a:ext cx="2362200" cy="1574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8200" y="6591300"/>
            <a:ext cx="1308100" cy="1308100"/>
          </a:xfrm>
          <a:prstGeom prst="rect">
            <a:avLst/>
          </a:prstGeom>
        </p:spPr>
      </p:pic>
      <p:sp>
        <p:nvSpPr>
          <p:cNvPr id="43" name="TextBox 37">
            <a:extLst>
              <a:ext uri="{FF2B5EF4-FFF2-40B4-BE49-F238E27FC236}">
                <a16:creationId xmlns:a16="http://schemas.microsoft.com/office/drawing/2014/main" id="{C1E1ECFC-02A9-3A80-19B8-7B6B27220272}"/>
              </a:ext>
            </a:extLst>
          </p:cNvPr>
          <p:cNvSpPr txBox="1"/>
          <p:nvPr/>
        </p:nvSpPr>
        <p:spPr>
          <a:xfrm>
            <a:off x="13173529" y="7037615"/>
            <a:ext cx="168842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400" dirty="0">
                <a:latin typeface="Abadi" panose="020B0604020104020204" pitchFamily="34" charset="0"/>
              </a:rPr>
              <a:t>Link</a:t>
            </a:r>
            <a:r>
              <a:rPr lang="ko-KR" altLang="en-US" sz="2400" dirty="0">
                <a:latin typeface="Abadi" panose="020B0604020104020204" pitchFamily="34" charset="0"/>
              </a:rPr>
              <a:t> </a:t>
            </a:r>
            <a:r>
              <a:rPr lang="en-US" altLang="ko-KR" sz="2400" dirty="0">
                <a:latin typeface="Abadi" panose="020B0604020104020204" pitchFamily="34" charset="0"/>
              </a:rPr>
              <a:t>with</a:t>
            </a:r>
            <a:r>
              <a:rPr lang="ko-KR" altLang="en-US" sz="2400" dirty="0">
                <a:latin typeface="Abadi" panose="020B0604020104020204" pitchFamily="34" charset="0"/>
              </a:rPr>
              <a:t> </a:t>
            </a:r>
            <a:r>
              <a:rPr lang="en-US" altLang="ko-KR" sz="2400" dirty="0">
                <a:latin typeface="Abadi" panose="020B0604020104020204" pitchFamily="34" charset="0"/>
              </a:rPr>
              <a:t>FE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3A288ED6-3C89-5351-0412-47355BB0455A}"/>
              </a:ext>
            </a:extLst>
          </p:cNvPr>
          <p:cNvSpPr txBox="1"/>
          <p:nvPr/>
        </p:nvSpPr>
        <p:spPr>
          <a:xfrm>
            <a:off x="8155894" y="7052129"/>
            <a:ext cx="259851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Login API – </a:t>
            </a:r>
            <a:r>
              <a:rPr lang="en-US" altLang="ko-KR" sz="2400" dirty="0">
                <a:latin typeface="Abadi" panose="020B0604020104020204" pitchFamily="34" charset="0"/>
              </a:rPr>
              <a:t>Custom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60E215BD-2C39-7F2B-3355-C1C70BD517B2}"/>
              </a:ext>
            </a:extLst>
          </p:cNvPr>
          <p:cNvSpPr txBox="1"/>
          <p:nvPr/>
        </p:nvSpPr>
        <p:spPr>
          <a:xfrm>
            <a:off x="8260670" y="7725229"/>
            <a:ext cx="245518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Link with FE / DB</a:t>
            </a:r>
            <a:endParaRPr lang="en-US" sz="2400" b="0" i="0" u="none" strike="noStrike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7F71D4FD-F4C8-DA51-35A0-1DF157B8A7FA}"/>
              </a:ext>
            </a:extLst>
          </p:cNvPr>
          <p:cNvSpPr txBox="1"/>
          <p:nvPr/>
        </p:nvSpPr>
        <p:spPr>
          <a:xfrm>
            <a:off x="12155374" y="7699830"/>
            <a:ext cx="385785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Authentication / </a:t>
            </a: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Link with DB</a:t>
            </a:r>
            <a:endParaRPr lang="en-US" sz="2400" b="0" i="0" u="none" strike="noStrike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7" name="TextBox 36">
            <a:extLst>
              <a:ext uri="{FF2B5EF4-FFF2-40B4-BE49-F238E27FC236}">
                <a16:creationId xmlns:a16="http://schemas.microsoft.com/office/drawing/2014/main" id="{DCEAB661-236C-1FF2-0E5B-E2C528143D91}"/>
              </a:ext>
            </a:extLst>
          </p:cNvPr>
          <p:cNvSpPr txBox="1"/>
          <p:nvPr/>
        </p:nvSpPr>
        <p:spPr>
          <a:xfrm>
            <a:off x="7761061" y="396603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Student Home / Manager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062ACE3F-DC54-0518-8CA7-ACC1A45C245A}"/>
              </a:ext>
            </a:extLst>
          </p:cNvPr>
          <p:cNvSpPr txBox="1"/>
          <p:nvPr/>
        </p:nvSpPr>
        <p:spPr>
          <a:xfrm>
            <a:off x="12537395" y="3924300"/>
            <a:ext cx="3292929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Parent Home / Manager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C3AA6EF-2EDE-F787-58BC-316D7A167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1970944"/>
            <a:ext cx="72898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(Login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9460ACA-8360-BC79-F243-080D97DABFDE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8" name="Team_D2">
            <a:hlinkClick r:id="" action="ppaction://media"/>
            <a:extLst>
              <a:ext uri="{FF2B5EF4-FFF2-40B4-BE49-F238E27FC236}">
                <a16:creationId xmlns:a16="http://schemas.microsoft.com/office/drawing/2014/main" id="{4EA15116-6719-7C0D-09FF-D8EED7E0F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77481" y="2723291"/>
            <a:ext cx="10333037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7920-C062-489A-BCE8-1E1153EC0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879498-E6E2-05BE-A443-E588299156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B1992C3-F0D7-E6A7-104E-C94EF507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1D3E54-E55D-E584-01C7-F667C74C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8FCC1D-8BBD-F0A0-733F-1C6FF07F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3D8DE5-0A55-B675-DA19-BA8F5153D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F117A02-D10B-96F4-233D-19AD6D162B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881BE5F-94A3-E1D9-D9E2-FF66853AD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1C71863-ED54-C1CE-027E-B22DA7B98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ECE8F85-5A02-E4E9-EE7B-A90F47B7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4DB7D6E-832C-910D-680C-9354E086C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AE951FA-8253-F008-E972-F8B3CF6F50B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B8659A-BC23-A9A1-5C8B-9149167655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595" t="29530" r="34948" b="4109"/>
          <a:stretch/>
        </p:blipFill>
        <p:spPr>
          <a:xfrm>
            <a:off x="1284884" y="2567793"/>
            <a:ext cx="5129829" cy="49247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5BAC17-D63F-4ED6-C502-46143A7EC0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30648"/>
          <a:stretch/>
        </p:blipFill>
        <p:spPr>
          <a:xfrm>
            <a:off x="13126898" y="3066011"/>
            <a:ext cx="2600292" cy="19249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8D9717-B5A9-BEF8-7FB7-ABE75AB4E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30376"/>
          <a:stretch/>
        </p:blipFill>
        <p:spPr>
          <a:xfrm>
            <a:off x="12902966" y="5199507"/>
            <a:ext cx="3048156" cy="1526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B1F64A-7EE5-5CD7-E154-C2DCFBDFBA7B}"/>
              </a:ext>
            </a:extLst>
          </p:cNvPr>
          <p:cNvSpPr txBox="1"/>
          <p:nvPr/>
        </p:nvSpPr>
        <p:spPr>
          <a:xfrm>
            <a:off x="1785441" y="7446358"/>
            <a:ext cx="4128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 Main Login 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Page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Tutor/ student/ parent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9D73B5-0CF3-860A-58F7-D9DA3082DCCD}"/>
              </a:ext>
            </a:extLst>
          </p:cNvPr>
          <p:cNvSpPr txBox="1"/>
          <p:nvPr/>
        </p:nvSpPr>
        <p:spPr>
          <a:xfrm>
            <a:off x="12662716" y="7441916"/>
            <a:ext cx="35433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Third Party 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ogin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K</a:t>
            </a: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akao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/ Naver/ Google </a:t>
            </a:r>
            <a:endParaRPr lang="en-US" altLang="ko-KR" sz="2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E290AB-09DC-B89B-DE7F-536D557C8401}"/>
              </a:ext>
            </a:extLst>
          </p:cNvPr>
          <p:cNvSpPr/>
          <p:nvPr/>
        </p:nvSpPr>
        <p:spPr>
          <a:xfrm>
            <a:off x="1400253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FCBC9E-4041-89DF-D2AB-E9A73D90B3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5322" r="14651" b="3566"/>
          <a:stretch/>
        </p:blipFill>
        <p:spPr>
          <a:xfrm>
            <a:off x="7209679" y="2957891"/>
            <a:ext cx="3785602" cy="40662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F4912F-3480-A0CC-BF38-23116C2CA3B9}"/>
              </a:ext>
            </a:extLst>
          </p:cNvPr>
          <p:cNvSpPr/>
          <p:nvPr/>
        </p:nvSpPr>
        <p:spPr>
          <a:xfrm>
            <a:off x="6652934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329CB5-8D59-D32F-9B1B-B5EECE8F89F4}"/>
              </a:ext>
            </a:extLst>
          </p:cNvPr>
          <p:cNvSpPr/>
          <p:nvPr/>
        </p:nvSpPr>
        <p:spPr>
          <a:xfrm>
            <a:off x="11941108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C2F67-920E-D3F4-80CC-99A56D6D84B2}"/>
              </a:ext>
            </a:extLst>
          </p:cNvPr>
          <p:cNvSpPr txBox="1"/>
          <p:nvPr/>
        </p:nvSpPr>
        <p:spPr>
          <a:xfrm>
            <a:off x="7209679" y="7506701"/>
            <a:ext cx="3454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dirty="0">
                <a:solidFill>
                  <a:srgbClr val="202124"/>
                </a:solidFill>
                <a:latin typeface="+mj-lt"/>
              </a:rPr>
              <a:t>Sign Up</a:t>
            </a:r>
            <a:endParaRPr lang="en-US" altLang="ko-KR" sz="2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9F270DDC-9E90-44D7-9AB9-41912CADF6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800" y="1970944"/>
            <a:ext cx="7615098" cy="59690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37472985-3DE0-AAD5-0745-67687B211C1E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(Login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08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FF56-3DE5-BB31-5FF5-C73D1053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CEDA1E-9F23-7D03-0370-655E9121EE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B53F1A9-069C-9BF4-ECF4-33516319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0E6E4A-8AF1-A97B-3F8C-989D6DE3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E24294-94AE-A000-9D12-2CFEBCABD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D1CAFE-F62E-9B8C-7436-7181FDFC9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42326B-8152-CBAF-0E42-05611EBA5A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2C8EE90-26E6-4574-5543-62A78024D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6C3DA9-E3DB-A8DD-3014-CB4533AB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14788A-F7BB-6AEA-21DB-80493A08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4EE02C4-53E7-D9C6-76AD-12B1B0091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3C09D37-8BD1-D4E0-397E-F1F3F98EE48B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Team_D">
            <a:hlinkClick r:id="" action="ppaction://media"/>
            <a:extLst>
              <a:ext uri="{FF2B5EF4-FFF2-40B4-BE49-F238E27FC236}">
                <a16:creationId xmlns:a16="http://schemas.microsoft.com/office/drawing/2014/main" id="{B2D52AB1-5267-02D0-A88B-0483F1FF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36994" y="2783744"/>
            <a:ext cx="10614011" cy="5635585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9E44705-ECA2-139D-FA55-4BA1D4D105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799" y="1970944"/>
            <a:ext cx="7747002" cy="5969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ACDDB02E-207A-93A9-6838-6AF758B4B7A2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Tutor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6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664F-419F-EE92-01FC-B5159DE9A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D66F31-1D57-9C2F-9B7F-2E71730B23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1D4874F-7EE7-F6D4-8ADC-589122D6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7B59A7-BF06-CE19-D77E-DB87D252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8BBCD6-7FC4-82A6-DF5C-8896175C2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D09942-41DD-2B90-EE10-DC28E3D7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1D2ABFE-2C51-C661-F24D-A2305F61C2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CDBA4BF-3765-1629-C996-92FC4B329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8F0637-E292-057B-3B12-0F2BAD9A3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F8ABAF-D655-DB4B-3600-A98BE964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5CB6DE8-DE2A-90A7-34C1-149D47DBC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C26D98F-67EC-A7A9-05DA-CA0DABF063EB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A2181A-081C-2470-34EE-AAFB06564ED5}"/>
              </a:ext>
            </a:extLst>
          </p:cNvPr>
          <p:cNvSpPr/>
          <p:nvPr/>
        </p:nvSpPr>
        <p:spPr>
          <a:xfrm>
            <a:off x="1400253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7208D0-18A1-DCF4-184A-0843DDE2AB4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63" r="4549"/>
          <a:stretch/>
        </p:blipFill>
        <p:spPr>
          <a:xfrm>
            <a:off x="1570760" y="3498586"/>
            <a:ext cx="4633342" cy="26355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E6CE2B-E132-6787-1506-290C4336E95E}"/>
              </a:ext>
            </a:extLst>
          </p:cNvPr>
          <p:cNvSpPr/>
          <p:nvPr/>
        </p:nvSpPr>
        <p:spPr>
          <a:xfrm>
            <a:off x="6652934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C3350F-F512-2535-232A-5EF5ABBE041E}"/>
              </a:ext>
            </a:extLst>
          </p:cNvPr>
          <p:cNvSpPr/>
          <p:nvPr/>
        </p:nvSpPr>
        <p:spPr>
          <a:xfrm>
            <a:off x="11941108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A47E8-E7F6-663B-27FA-450AC782F1FA}"/>
              </a:ext>
            </a:extLst>
          </p:cNvPr>
          <p:cNvSpPr txBox="1"/>
          <p:nvPr/>
        </p:nvSpPr>
        <p:spPr>
          <a:xfrm>
            <a:off x="2448358" y="7609368"/>
            <a:ext cx="2878145" cy="91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Initial state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- Nothing registered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BF3563-7A0A-B1DB-B605-B48B7504BE80}"/>
              </a:ext>
            </a:extLst>
          </p:cNvPr>
          <p:cNvSpPr txBox="1"/>
          <p:nvPr/>
        </p:nvSpPr>
        <p:spPr>
          <a:xfrm>
            <a:off x="7309712" y="7609367"/>
            <a:ext cx="3655876" cy="91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Add  student information,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subject, </a:t>
            </a:r>
            <a:r>
              <a:rPr lang="en-US" altLang="ko-KR" sz="2500" dirty="0"/>
              <a:t>tuition fees</a:t>
            </a:r>
            <a:endParaRPr lang="en-US" altLang="ko-KR" sz="2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734ADB-D7F3-51D9-3D70-BA67B9CB7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20" r="8137"/>
          <a:stretch/>
        </p:blipFill>
        <p:spPr>
          <a:xfrm>
            <a:off x="6941807" y="2964964"/>
            <a:ext cx="4488193" cy="40062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D069742-C57C-01C5-297C-1E56B7F49A15}"/>
              </a:ext>
            </a:extLst>
          </p:cNvPr>
          <p:cNvSpPr txBox="1"/>
          <p:nvPr/>
        </p:nvSpPr>
        <p:spPr>
          <a:xfrm>
            <a:off x="11705598" y="7612748"/>
            <a:ext cx="5470252" cy="134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View this week’s schedule, tuition fees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View missing class/make-up class sche</a:t>
            </a: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d.</a:t>
            </a:r>
            <a:endParaRPr lang="en-US" altLang="ko-KR" sz="2500" b="0" i="0" u="none" strike="noStrike" dirty="0">
              <a:solidFill>
                <a:srgbClr val="000000"/>
              </a:solidFill>
              <a:latin typeface="+mj-lt"/>
            </a:endParaRPr>
          </a:p>
          <a:p>
            <a:pPr lvl="0" algn="ctr">
              <a:lnSpc>
                <a:spcPct val="110390"/>
              </a:lnSpc>
            </a:pPr>
            <a:endParaRPr lang="en-US" altLang="ko-KR" sz="25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4BC2104-5585-E5D3-64F2-80225A485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628" r="12204" b="-289"/>
          <a:stretch/>
        </p:blipFill>
        <p:spPr>
          <a:xfrm>
            <a:off x="12202123" y="3246679"/>
            <a:ext cx="4377061" cy="2359407"/>
          </a:xfrm>
          <a:prstGeom prst="rect">
            <a:avLst/>
          </a:prstGeom>
        </p:spPr>
      </p:pic>
      <p:pic>
        <p:nvPicPr>
          <p:cNvPr id="40" name="Picture 13">
            <a:extLst>
              <a:ext uri="{FF2B5EF4-FFF2-40B4-BE49-F238E27FC236}">
                <a16:creationId xmlns:a16="http://schemas.microsoft.com/office/drawing/2014/main" id="{F976ABE3-008C-1FBE-312C-42F588CAC1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1970944"/>
            <a:ext cx="7594600" cy="596900"/>
          </a:xfrm>
          <a:prstGeom prst="rect">
            <a:avLst/>
          </a:prstGeom>
        </p:spPr>
      </p:pic>
      <p:sp>
        <p:nvSpPr>
          <p:cNvPr id="41" name="TextBox 15">
            <a:extLst>
              <a:ext uri="{FF2B5EF4-FFF2-40B4-BE49-F238E27FC236}">
                <a16:creationId xmlns:a16="http://schemas.microsoft.com/office/drawing/2014/main" id="{72E48456-3211-44A6-C1BB-E668AF00D726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Tutor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77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450</Words>
  <Application>Microsoft Macintosh PowerPoint</Application>
  <PresentationFormat>사용자 지정</PresentationFormat>
  <Paragraphs>148</Paragraphs>
  <Slides>16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Geologica Roman SemiBold</vt:lpstr>
      <vt:lpstr>SB AggroOTF Light</vt:lpstr>
      <vt:lpstr>Pretendard Medium</vt:lpstr>
      <vt:lpstr>Calibri</vt:lpstr>
      <vt:lpstr>Abadi</vt:lpstr>
      <vt:lpstr>맑은 고딕</vt:lpstr>
      <vt:lpstr>Pretendard SemiBold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82109</dc:creator>
  <cp:lastModifiedBy>이채연</cp:lastModifiedBy>
  <cp:revision>19</cp:revision>
  <dcterms:created xsi:type="dcterms:W3CDTF">2006-08-16T00:00:00Z</dcterms:created>
  <dcterms:modified xsi:type="dcterms:W3CDTF">2024-11-08T01:03:06Z</dcterms:modified>
</cp:coreProperties>
</file>